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72" r:id="rId2"/>
    <p:sldId id="361" r:id="rId3"/>
    <p:sldId id="379" r:id="rId4"/>
    <p:sldId id="412" r:id="rId5"/>
    <p:sldId id="414" r:id="rId6"/>
    <p:sldId id="413" r:id="rId7"/>
    <p:sldId id="331" r:id="rId8"/>
    <p:sldId id="332" r:id="rId9"/>
    <p:sldId id="333" r:id="rId10"/>
    <p:sldId id="411" r:id="rId11"/>
    <p:sldId id="334" r:id="rId12"/>
    <p:sldId id="335" r:id="rId13"/>
    <p:sldId id="423" r:id="rId14"/>
    <p:sldId id="262" r:id="rId15"/>
  </p:sldIdLst>
  <p:sldSz cx="10688638" cy="6838950"/>
  <p:notesSz cx="6858000" cy="9144000"/>
  <p:defaultTextStyle>
    <a:defPPr>
      <a:defRPr lang="zh-CN"/>
    </a:defPPr>
    <a:lvl1pPr marL="0" algn="l" defTabSz="112522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62610" algn="l" defTabSz="112522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125220" algn="l" defTabSz="112522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87830" algn="l" defTabSz="112522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250440" algn="l" defTabSz="112522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813685" algn="l" defTabSz="112522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376295" algn="l" defTabSz="112522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938905" algn="l" defTabSz="112522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501515" algn="l" defTabSz="112522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33BCFF"/>
    <a:srgbClr val="036EB8"/>
    <a:srgbClr val="595757"/>
    <a:srgbClr val="03B4B8"/>
    <a:srgbClr val="F0802E"/>
    <a:srgbClr val="8FD62F"/>
    <a:srgbClr val="45DFDF"/>
    <a:srgbClr val="24D6D2"/>
    <a:srgbClr val="E90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64" autoAdjust="0"/>
    <p:restoredTop sz="94711" autoAdjust="0"/>
  </p:normalViewPr>
  <p:slideViewPr>
    <p:cSldViewPr>
      <p:cViewPr varScale="1">
        <p:scale>
          <a:sx n="70" d="100"/>
          <a:sy n="70" d="100"/>
        </p:scale>
        <p:origin x="752" y="48"/>
      </p:cViewPr>
      <p:guideLst>
        <p:guide orient="horz" pos="2154"/>
        <p:guide pos="33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F44C7-787E-4F04-B412-1EEC1291A926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50888" y="685800"/>
            <a:ext cx="5356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FC261-4559-4BC6-A60E-DEB5A02314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2885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FC261-4559-4BC6-A60E-DEB5A023140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674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9300" y="685800"/>
            <a:ext cx="5359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FC261-4559-4BC6-A60E-DEB5A023140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388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未标题-1-01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-29691" y="0"/>
            <a:ext cx="10718329" cy="68484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01688" y="2419343"/>
            <a:ext cx="9085262" cy="1171582"/>
          </a:xfrm>
        </p:spPr>
        <p:txBody>
          <a:bodyPr>
            <a:normAutofit/>
          </a:bodyPr>
          <a:lstStyle>
            <a:lvl1pPr>
              <a:defRPr sz="4400" b="1" spc="1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03375" y="3875088"/>
            <a:ext cx="7481888" cy="1747837"/>
          </a:xfrm>
        </p:spPr>
        <p:txBody>
          <a:bodyPr>
            <a:normAutofit/>
          </a:bodyPr>
          <a:lstStyle>
            <a:lvl1pPr marL="0" indent="0" algn="ctr">
              <a:buNone/>
              <a:defRPr sz="3000" b="1" spc="1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未标题-1-02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4265" y="522717"/>
            <a:ext cx="3145542" cy="1039370"/>
          </a:xfrm>
          <a:prstGeom prst="rect">
            <a:avLst/>
          </a:prstGeom>
        </p:spPr>
      </p:pic>
      <p:sp>
        <p:nvSpPr>
          <p:cNvPr id="11" name="副标题 2"/>
          <p:cNvSpPr txBox="1"/>
          <p:nvPr userDrawn="1"/>
        </p:nvSpPr>
        <p:spPr>
          <a:xfrm>
            <a:off x="1414196" y="5929932"/>
            <a:ext cx="7830554" cy="873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000" b="1" kern="1200" spc="1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b="1" i="0" kern="1200" spc="100" baseline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F3, TEAMSUN Building , Z-Park II ,</a:t>
            </a:r>
            <a:r>
              <a:rPr lang="en-US" altLang="zh-CN" sz="1600" b="1" i="0" kern="1200" spc="100" baseline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Xibeiwangdong</a:t>
            </a:r>
            <a:r>
              <a:rPr lang="en-US" altLang="zh-CN" sz="1600" b="1" i="0" kern="1200" spc="100" baseline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Road, </a:t>
            </a:r>
            <a:r>
              <a:rPr lang="en-US" altLang="zh-CN" sz="1600" b="1" i="0" kern="1200" spc="100" baseline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Haidian</a:t>
            </a:r>
            <a:r>
              <a:rPr lang="en-US" altLang="zh-CN" sz="1600" b="1" i="0" kern="1200" spc="100" baseline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District, Beijing , </a:t>
            </a:r>
            <a:r>
              <a:rPr lang="en-US" altLang="zh-CN" sz="1600" b="1" i="0" kern="1200" spc="100" baseline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P.R.China</a:t>
            </a:r>
            <a:r>
              <a:rPr lang="en-US" altLang="zh-CN" sz="1600" b="1" i="0" kern="1200" spc="100" baseline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P.C.:100193</a:t>
            </a:r>
            <a:endParaRPr lang="en-US" altLang="zh-CN" sz="1600" b="0" i="0" kern="1200" spc="100" baseline="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4988" y="273050"/>
            <a:ext cx="3516312" cy="11572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78300" y="273050"/>
            <a:ext cx="5975350" cy="58356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34988" y="1430338"/>
            <a:ext cx="3516312" cy="46783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95500" y="4787900"/>
            <a:ext cx="6413500" cy="5651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095500" y="611188"/>
            <a:ext cx="6413500" cy="41036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095500" y="5353050"/>
            <a:ext cx="6413500" cy="8016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750175" y="274638"/>
            <a:ext cx="2403475" cy="583406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4988" y="274638"/>
            <a:ext cx="7062787" cy="583406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文字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正文页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3531" y="-9549"/>
            <a:ext cx="10675216" cy="68475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59585" y="561955"/>
            <a:ext cx="9085262" cy="571504"/>
          </a:xfrm>
        </p:spPr>
        <p:txBody>
          <a:bodyPr>
            <a:noAutofit/>
          </a:bodyPr>
          <a:lstStyle>
            <a:lvl1pPr algn="l">
              <a:defRPr sz="3200" b="1" spc="110" baseline="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91323" y="1062021"/>
            <a:ext cx="7410450" cy="357190"/>
          </a:xfrm>
        </p:spPr>
        <p:txBody>
          <a:bodyPr>
            <a:noAutofit/>
          </a:bodyPr>
          <a:lstStyle>
            <a:lvl1pPr marL="0" indent="0" algn="l">
              <a:buNone/>
              <a:defRPr sz="2200" b="1" spc="130" baseline="0">
                <a:solidFill>
                  <a:srgbClr val="036EB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内容占位符 2"/>
          <p:cNvSpPr>
            <a:spLocks noGrp="1"/>
          </p:cNvSpPr>
          <p:nvPr>
            <p:ph idx="13"/>
          </p:nvPr>
        </p:nvSpPr>
        <p:spPr>
          <a:xfrm>
            <a:off x="272221" y="1776401"/>
            <a:ext cx="9881429" cy="4000528"/>
          </a:xfrm>
        </p:spPr>
        <p:txBody>
          <a:bodyPr/>
          <a:lstStyle>
            <a:lvl1pPr>
              <a:defRPr sz="2000">
                <a:solidFill>
                  <a:srgbClr val="595757"/>
                </a:solidFill>
                <a:latin typeface="+mn-ea"/>
                <a:ea typeface="+mn-ea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栏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正文页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3531" y="-9549"/>
            <a:ext cx="10675216" cy="68475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59585" y="561955"/>
            <a:ext cx="9085262" cy="571504"/>
          </a:xfrm>
        </p:spPr>
        <p:txBody>
          <a:bodyPr>
            <a:noAutofit/>
          </a:bodyPr>
          <a:lstStyle>
            <a:lvl1pPr algn="l">
              <a:defRPr sz="3200" b="1" spc="110" baseline="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91323" y="1062021"/>
            <a:ext cx="7410450" cy="357190"/>
          </a:xfrm>
        </p:spPr>
        <p:txBody>
          <a:bodyPr>
            <a:noAutofit/>
          </a:bodyPr>
          <a:lstStyle>
            <a:lvl1pPr marL="0" indent="0" algn="l">
              <a:buNone/>
              <a:defRPr sz="2200" b="1" spc="130" baseline="0">
                <a:solidFill>
                  <a:srgbClr val="036EB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内容占位符 2"/>
          <p:cNvSpPr>
            <a:spLocks noGrp="1"/>
          </p:cNvSpPr>
          <p:nvPr>
            <p:ph idx="15"/>
          </p:nvPr>
        </p:nvSpPr>
        <p:spPr>
          <a:xfrm>
            <a:off x="2701113" y="1919277"/>
            <a:ext cx="2558237" cy="3929090"/>
          </a:xfrm>
        </p:spPr>
        <p:txBody>
          <a:bodyPr/>
          <a:lstStyle>
            <a:lvl1pPr>
              <a:defRPr sz="2000">
                <a:solidFill>
                  <a:srgbClr val="595757"/>
                </a:solidFill>
                <a:latin typeface="+mn-ea"/>
                <a:ea typeface="+mn-ea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内容占位符 2"/>
          <p:cNvSpPr>
            <a:spLocks noGrp="1"/>
          </p:cNvSpPr>
          <p:nvPr>
            <p:ph idx="16"/>
          </p:nvPr>
        </p:nvSpPr>
        <p:spPr>
          <a:xfrm>
            <a:off x="7987525" y="1919277"/>
            <a:ext cx="2558237" cy="3929090"/>
          </a:xfrm>
        </p:spPr>
        <p:txBody>
          <a:bodyPr/>
          <a:lstStyle>
            <a:lvl1pPr>
              <a:defRPr sz="2000">
                <a:solidFill>
                  <a:srgbClr val="595757"/>
                </a:solidFill>
                <a:latin typeface="+mn-ea"/>
                <a:ea typeface="+mn-ea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内容占位符 2"/>
          <p:cNvSpPr>
            <a:spLocks noGrp="1"/>
          </p:cNvSpPr>
          <p:nvPr>
            <p:ph idx="17"/>
          </p:nvPr>
        </p:nvSpPr>
        <p:spPr>
          <a:xfrm>
            <a:off x="57907" y="1919277"/>
            <a:ext cx="2558237" cy="3929090"/>
          </a:xfrm>
        </p:spPr>
        <p:txBody>
          <a:bodyPr/>
          <a:lstStyle>
            <a:lvl1pPr>
              <a:defRPr sz="2000">
                <a:solidFill>
                  <a:srgbClr val="595757"/>
                </a:solidFill>
                <a:latin typeface="+mn-ea"/>
                <a:ea typeface="+mn-ea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内容占位符 2"/>
          <p:cNvSpPr>
            <a:spLocks noGrp="1"/>
          </p:cNvSpPr>
          <p:nvPr>
            <p:ph idx="18"/>
          </p:nvPr>
        </p:nvSpPr>
        <p:spPr>
          <a:xfrm>
            <a:off x="5344319" y="1919277"/>
            <a:ext cx="2558237" cy="3929090"/>
          </a:xfrm>
        </p:spPr>
        <p:txBody>
          <a:bodyPr/>
          <a:lstStyle>
            <a:lvl1pPr>
              <a:defRPr sz="2000">
                <a:solidFill>
                  <a:srgbClr val="595757"/>
                </a:solidFill>
                <a:latin typeface="+mn-ea"/>
                <a:ea typeface="+mn-ea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栏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正文页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3531" y="-9549"/>
            <a:ext cx="10675216" cy="68475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59585" y="561955"/>
            <a:ext cx="9085262" cy="571504"/>
          </a:xfrm>
        </p:spPr>
        <p:txBody>
          <a:bodyPr>
            <a:noAutofit/>
          </a:bodyPr>
          <a:lstStyle>
            <a:lvl1pPr algn="l">
              <a:defRPr sz="3200" b="1" spc="110" baseline="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91323" y="1062021"/>
            <a:ext cx="7410450" cy="357190"/>
          </a:xfrm>
        </p:spPr>
        <p:txBody>
          <a:bodyPr>
            <a:noAutofit/>
          </a:bodyPr>
          <a:lstStyle>
            <a:lvl1pPr marL="0" indent="0" algn="l">
              <a:buNone/>
              <a:defRPr sz="2200" b="1" spc="130" baseline="0">
                <a:solidFill>
                  <a:srgbClr val="036EB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内容占位符 2"/>
          <p:cNvSpPr>
            <a:spLocks noGrp="1"/>
          </p:cNvSpPr>
          <p:nvPr>
            <p:ph idx="13"/>
          </p:nvPr>
        </p:nvSpPr>
        <p:spPr>
          <a:xfrm>
            <a:off x="272221" y="1919277"/>
            <a:ext cx="2428892" cy="1428760"/>
          </a:xfrm>
        </p:spPr>
        <p:txBody>
          <a:bodyPr/>
          <a:lstStyle>
            <a:lvl1pPr>
              <a:buNone/>
              <a:defRPr sz="2000">
                <a:solidFill>
                  <a:srgbClr val="595757"/>
                </a:solidFill>
                <a:latin typeface="+mn-ea"/>
                <a:ea typeface="+mn-ea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内容占位符 2"/>
          <p:cNvSpPr>
            <a:spLocks noGrp="1"/>
          </p:cNvSpPr>
          <p:nvPr>
            <p:ph idx="14"/>
          </p:nvPr>
        </p:nvSpPr>
        <p:spPr>
          <a:xfrm>
            <a:off x="2915427" y="1919277"/>
            <a:ext cx="2428892" cy="1428760"/>
          </a:xfrm>
        </p:spPr>
        <p:txBody>
          <a:bodyPr/>
          <a:lstStyle>
            <a:lvl1pPr>
              <a:buNone/>
              <a:defRPr sz="2000">
                <a:solidFill>
                  <a:srgbClr val="595757"/>
                </a:solidFill>
                <a:latin typeface="+mn-ea"/>
                <a:ea typeface="+mn-ea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内容占位符 2"/>
          <p:cNvSpPr>
            <a:spLocks noGrp="1"/>
          </p:cNvSpPr>
          <p:nvPr>
            <p:ph idx="15"/>
          </p:nvPr>
        </p:nvSpPr>
        <p:spPr>
          <a:xfrm>
            <a:off x="5558633" y="1919277"/>
            <a:ext cx="2357454" cy="1428760"/>
          </a:xfrm>
        </p:spPr>
        <p:txBody>
          <a:bodyPr/>
          <a:lstStyle>
            <a:lvl1pPr>
              <a:buNone/>
              <a:defRPr sz="2000">
                <a:solidFill>
                  <a:srgbClr val="595757"/>
                </a:solidFill>
                <a:latin typeface="+mn-ea"/>
                <a:ea typeface="+mn-ea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5" name="内容占位符 2"/>
          <p:cNvSpPr>
            <a:spLocks noGrp="1"/>
          </p:cNvSpPr>
          <p:nvPr>
            <p:ph idx="17"/>
          </p:nvPr>
        </p:nvSpPr>
        <p:spPr>
          <a:xfrm>
            <a:off x="272221" y="3990979"/>
            <a:ext cx="2428892" cy="2000264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9" name="内容占位符 2"/>
          <p:cNvSpPr>
            <a:spLocks noGrp="1"/>
          </p:cNvSpPr>
          <p:nvPr>
            <p:ph idx="21"/>
          </p:nvPr>
        </p:nvSpPr>
        <p:spPr>
          <a:xfrm>
            <a:off x="8130402" y="1919277"/>
            <a:ext cx="2357453" cy="1428760"/>
          </a:xfrm>
        </p:spPr>
        <p:txBody>
          <a:bodyPr/>
          <a:lstStyle>
            <a:lvl1pPr>
              <a:buNone/>
              <a:defRPr sz="2000">
                <a:solidFill>
                  <a:srgbClr val="595757"/>
                </a:solidFill>
                <a:latin typeface="+mn-ea"/>
                <a:ea typeface="+mn-ea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31" name="内容占位符 2"/>
          <p:cNvSpPr>
            <a:spLocks noGrp="1"/>
          </p:cNvSpPr>
          <p:nvPr>
            <p:ph idx="22"/>
          </p:nvPr>
        </p:nvSpPr>
        <p:spPr>
          <a:xfrm>
            <a:off x="272221" y="3643313"/>
            <a:ext cx="2428892" cy="276228"/>
          </a:xfrm>
        </p:spPr>
        <p:txBody>
          <a:bodyPr>
            <a:noAutofit/>
          </a:bodyPr>
          <a:lstStyle>
            <a:lvl1pPr>
              <a:buNone/>
              <a:defRPr sz="1700" b="1">
                <a:solidFill>
                  <a:srgbClr val="036EB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32" name="内容占位符 2"/>
          <p:cNvSpPr>
            <a:spLocks noGrp="1"/>
          </p:cNvSpPr>
          <p:nvPr>
            <p:ph idx="23"/>
          </p:nvPr>
        </p:nvSpPr>
        <p:spPr>
          <a:xfrm>
            <a:off x="2843989" y="3633789"/>
            <a:ext cx="2500330" cy="285752"/>
          </a:xfrm>
        </p:spPr>
        <p:txBody>
          <a:bodyPr>
            <a:noAutofit/>
          </a:bodyPr>
          <a:lstStyle>
            <a:lvl1pPr>
              <a:buNone/>
              <a:defRPr sz="1700" b="1">
                <a:solidFill>
                  <a:srgbClr val="036EB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33" name="内容占位符 2"/>
          <p:cNvSpPr>
            <a:spLocks noGrp="1"/>
          </p:cNvSpPr>
          <p:nvPr>
            <p:ph idx="24"/>
          </p:nvPr>
        </p:nvSpPr>
        <p:spPr>
          <a:xfrm>
            <a:off x="5415757" y="3633789"/>
            <a:ext cx="2500330" cy="285752"/>
          </a:xfrm>
        </p:spPr>
        <p:txBody>
          <a:bodyPr>
            <a:noAutofit/>
          </a:bodyPr>
          <a:lstStyle>
            <a:lvl1pPr>
              <a:buNone/>
              <a:defRPr sz="1700" b="1">
                <a:solidFill>
                  <a:srgbClr val="036EB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34" name="内容占位符 2"/>
          <p:cNvSpPr>
            <a:spLocks noGrp="1"/>
          </p:cNvSpPr>
          <p:nvPr>
            <p:ph idx="25"/>
          </p:nvPr>
        </p:nvSpPr>
        <p:spPr>
          <a:xfrm>
            <a:off x="7987525" y="3633789"/>
            <a:ext cx="2486799" cy="285752"/>
          </a:xfrm>
        </p:spPr>
        <p:txBody>
          <a:bodyPr>
            <a:noAutofit/>
          </a:bodyPr>
          <a:lstStyle>
            <a:lvl1pPr>
              <a:buNone/>
              <a:defRPr sz="1700" b="1">
                <a:solidFill>
                  <a:srgbClr val="036EB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36" name="内容占位符 2"/>
          <p:cNvSpPr>
            <a:spLocks noGrp="1"/>
          </p:cNvSpPr>
          <p:nvPr>
            <p:ph idx="26"/>
          </p:nvPr>
        </p:nvSpPr>
        <p:spPr>
          <a:xfrm>
            <a:off x="2843989" y="3990979"/>
            <a:ext cx="2500330" cy="2000264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37" name="内容占位符 2"/>
          <p:cNvSpPr>
            <a:spLocks noGrp="1"/>
          </p:cNvSpPr>
          <p:nvPr>
            <p:ph idx="27"/>
          </p:nvPr>
        </p:nvSpPr>
        <p:spPr>
          <a:xfrm>
            <a:off x="5415757" y="3990979"/>
            <a:ext cx="2500330" cy="2000264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38" name="内容占位符 2"/>
          <p:cNvSpPr>
            <a:spLocks noGrp="1"/>
          </p:cNvSpPr>
          <p:nvPr>
            <p:ph idx="28"/>
          </p:nvPr>
        </p:nvSpPr>
        <p:spPr>
          <a:xfrm>
            <a:off x="7987525" y="3990979"/>
            <a:ext cx="2500330" cy="2000264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正文页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3531" y="-9549"/>
            <a:ext cx="10675216" cy="68475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59585" y="561955"/>
            <a:ext cx="9085262" cy="571504"/>
          </a:xfrm>
        </p:spPr>
        <p:txBody>
          <a:bodyPr>
            <a:noAutofit/>
          </a:bodyPr>
          <a:lstStyle>
            <a:lvl1pPr algn="l">
              <a:defRPr sz="3200" b="1" spc="110" baseline="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91323" y="1062021"/>
            <a:ext cx="7410450" cy="357190"/>
          </a:xfrm>
        </p:spPr>
        <p:txBody>
          <a:bodyPr>
            <a:noAutofit/>
          </a:bodyPr>
          <a:lstStyle>
            <a:lvl1pPr marL="0" indent="0" algn="l">
              <a:buNone/>
              <a:defRPr sz="2200" b="1" spc="130" baseline="0">
                <a:solidFill>
                  <a:srgbClr val="036EB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内容占位符 2"/>
          <p:cNvSpPr>
            <a:spLocks noGrp="1"/>
          </p:cNvSpPr>
          <p:nvPr>
            <p:ph idx="13"/>
          </p:nvPr>
        </p:nvSpPr>
        <p:spPr>
          <a:xfrm>
            <a:off x="272221" y="1847839"/>
            <a:ext cx="9929882" cy="571504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250"/>
              </a:spcBef>
              <a:buNone/>
              <a:defRPr sz="2000" b="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0" name="内容占位符 2"/>
          <p:cNvSpPr>
            <a:spLocks noGrp="1"/>
          </p:cNvSpPr>
          <p:nvPr>
            <p:ph idx="15"/>
          </p:nvPr>
        </p:nvSpPr>
        <p:spPr>
          <a:xfrm>
            <a:off x="272221" y="2419343"/>
            <a:ext cx="9929882" cy="3429024"/>
          </a:xfrm>
        </p:spPr>
        <p:txBody>
          <a:bodyPr/>
          <a:lstStyle>
            <a:lvl1pPr>
              <a:buNone/>
              <a:defRPr sz="2000">
                <a:solidFill>
                  <a:srgbClr val="595757"/>
                </a:solidFill>
                <a:latin typeface="+mn-ea"/>
                <a:ea typeface="+mn-ea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竖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正文页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3531" y="-9549"/>
            <a:ext cx="10675216" cy="68475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59585" y="561955"/>
            <a:ext cx="9085262" cy="571504"/>
          </a:xfrm>
        </p:spPr>
        <p:txBody>
          <a:bodyPr>
            <a:noAutofit/>
          </a:bodyPr>
          <a:lstStyle>
            <a:lvl1pPr algn="l">
              <a:defRPr sz="3200" b="1" spc="110" baseline="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91323" y="1062021"/>
            <a:ext cx="7410450" cy="357190"/>
          </a:xfrm>
        </p:spPr>
        <p:txBody>
          <a:bodyPr>
            <a:noAutofit/>
          </a:bodyPr>
          <a:lstStyle>
            <a:lvl1pPr marL="0" indent="0" algn="l">
              <a:buNone/>
              <a:defRPr sz="2200" b="1" spc="130" baseline="0">
                <a:solidFill>
                  <a:srgbClr val="036EB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内容占位符 2"/>
          <p:cNvSpPr>
            <a:spLocks noGrp="1"/>
          </p:cNvSpPr>
          <p:nvPr>
            <p:ph idx="13"/>
          </p:nvPr>
        </p:nvSpPr>
        <p:spPr>
          <a:xfrm>
            <a:off x="415097" y="1990715"/>
            <a:ext cx="6500858" cy="36433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250"/>
              </a:spcBef>
              <a:buNone/>
              <a:defRPr sz="2000" b="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0" name="内容占位符 2"/>
          <p:cNvSpPr>
            <a:spLocks noGrp="1"/>
          </p:cNvSpPr>
          <p:nvPr>
            <p:ph idx="15"/>
          </p:nvPr>
        </p:nvSpPr>
        <p:spPr>
          <a:xfrm>
            <a:off x="7130269" y="2347905"/>
            <a:ext cx="3071834" cy="328614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solidFill>
                  <a:srgbClr val="595757"/>
                </a:solidFill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4550" y="4394200"/>
            <a:ext cx="9085263" cy="13589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44550" y="2898775"/>
            <a:ext cx="9085263" cy="149542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34988" y="1595438"/>
            <a:ext cx="4732337" cy="4513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419725" y="1595438"/>
            <a:ext cx="4733925" cy="4513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34988" y="1530350"/>
            <a:ext cx="4722812" cy="6381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34988" y="2168525"/>
            <a:ext cx="4722812" cy="39401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429250" y="1530350"/>
            <a:ext cx="4724400" cy="6381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429250" y="2168525"/>
            <a:ext cx="4724400" cy="39401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34988" y="274638"/>
            <a:ext cx="9618662" cy="11398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34988" y="1595438"/>
            <a:ext cx="9618662" cy="45132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34988" y="6338888"/>
            <a:ext cx="2493962" cy="363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39B3E-0B9E-4826-916B-C1DBC9B73511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651250" y="6338888"/>
            <a:ext cx="3386138" cy="363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659688" y="6338888"/>
            <a:ext cx="2493962" cy="363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F2203-BDBD-4E10-B391-2AD1F4B62F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三</a:t>
            </a:r>
            <a:r>
              <a:rPr lang="zh-CN" altLang="en-US" dirty="0" smtClean="0"/>
              <a:t>河市警务动态核查</a:t>
            </a:r>
            <a:endParaRPr lang="en-US" altLang="zh-CN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产品介绍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 smtClean="0"/>
              <a:t>-</a:t>
            </a:r>
            <a:r>
              <a:rPr lang="zh-CN" altLang="en-US" dirty="0" smtClean="0"/>
              <a:t>软件设置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456" y="289468"/>
            <a:ext cx="3384376" cy="5832648"/>
          </a:xfrm>
          <a:prstGeom prst="rect">
            <a:avLst/>
          </a:prstGeom>
        </p:spPr>
      </p:pic>
      <p:sp>
        <p:nvSpPr>
          <p:cNvPr id="8" name="圆角矩形 7"/>
          <p:cNvSpPr/>
          <p:nvPr/>
        </p:nvSpPr>
        <p:spPr>
          <a:xfrm>
            <a:off x="265293" y="2051323"/>
            <a:ext cx="6120765" cy="115446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>
                <a:solidFill>
                  <a:srgbClr val="595757"/>
                </a:solidFill>
                <a:latin typeface="+mn-ea"/>
              </a:rPr>
              <a:t>本页面可以调整软件功能，其中培训手册可以查看</a:t>
            </a:r>
            <a:r>
              <a:rPr lang="en-US" altLang="zh-CN" sz="2000" dirty="0">
                <a:solidFill>
                  <a:srgbClr val="595757"/>
                </a:solidFill>
                <a:latin typeface="+mn-ea"/>
              </a:rPr>
              <a:t>PPT</a:t>
            </a:r>
            <a:r>
              <a:rPr lang="zh-CN" altLang="en-US" sz="2000" dirty="0">
                <a:solidFill>
                  <a:srgbClr val="595757"/>
                </a:solidFill>
                <a:latin typeface="+mn-ea"/>
              </a:rPr>
              <a:t>格式的</a:t>
            </a:r>
            <a:r>
              <a:rPr lang="en-US" altLang="zh-CN" sz="2000" dirty="0">
                <a:solidFill>
                  <a:srgbClr val="595757"/>
                </a:solidFill>
                <a:latin typeface="+mn-ea"/>
              </a:rPr>
              <a:t>APP</a:t>
            </a:r>
            <a:r>
              <a:rPr lang="zh-CN" altLang="en-US" sz="2000" dirty="0">
                <a:solidFill>
                  <a:srgbClr val="595757"/>
                </a:solidFill>
                <a:latin typeface="+mn-ea"/>
              </a:rPr>
              <a:t>使用手册，点击</a:t>
            </a:r>
            <a:r>
              <a:rPr lang="en-US" altLang="zh-CN" sz="2000" dirty="0">
                <a:solidFill>
                  <a:srgbClr val="595757"/>
                </a:solidFill>
                <a:latin typeface="+mn-ea"/>
              </a:rPr>
              <a:t>APP</a:t>
            </a:r>
            <a:r>
              <a:rPr lang="zh-CN" altLang="en-US" sz="2000" dirty="0">
                <a:solidFill>
                  <a:srgbClr val="595757"/>
                </a:solidFill>
                <a:latin typeface="+mn-ea"/>
              </a:rPr>
              <a:t>版本可以查看是否可以更新</a:t>
            </a:r>
            <a:r>
              <a:rPr lang="en-US" altLang="zh-CN" sz="2000" dirty="0">
                <a:solidFill>
                  <a:srgbClr val="595757"/>
                </a:solidFill>
                <a:latin typeface="+mn-ea"/>
              </a:rPr>
              <a:t>APP</a:t>
            </a:r>
            <a:r>
              <a:rPr lang="zh-CN" altLang="en-US" sz="2000" dirty="0">
                <a:solidFill>
                  <a:srgbClr val="595757"/>
                </a:solidFill>
                <a:latin typeface="+mn-ea"/>
              </a:rPr>
              <a:t>。</a:t>
            </a:r>
          </a:p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986" y="179115"/>
            <a:ext cx="3487837" cy="5976663"/>
          </a:xfrm>
          <a:prstGeom prst="rect">
            <a:avLst/>
          </a:prstGeom>
        </p:spPr>
      </p:pic>
      <p:sp>
        <p:nvSpPr>
          <p:cNvPr id="16" name="标题 15"/>
          <p:cNvSpPr>
            <a:spLocks noGrp="1"/>
          </p:cNvSpPr>
          <p:nvPr>
            <p:ph type="ctrTitle"/>
          </p:nvPr>
        </p:nvSpPr>
        <p:spPr>
          <a:xfrm>
            <a:off x="291323" y="526886"/>
            <a:ext cx="9085262" cy="571504"/>
          </a:xfrm>
        </p:spPr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 smtClean="0"/>
              <a:t>-</a:t>
            </a:r>
            <a:r>
              <a:rPr lang="zh-CN" altLang="en-US" dirty="0"/>
              <a:t>版本</a:t>
            </a:r>
            <a:r>
              <a:rPr lang="zh-CN" altLang="en-US" dirty="0" smtClean="0"/>
              <a:t>切换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5"/>
          </p:nvPr>
        </p:nvSpPr>
        <p:spPr>
          <a:xfrm>
            <a:off x="272221" y="2419343"/>
            <a:ext cx="6152218" cy="3429024"/>
          </a:xfrm>
        </p:spPr>
        <p:txBody>
          <a:bodyPr/>
          <a:lstStyle/>
          <a:p>
            <a:pPr indent="0"/>
            <a:r>
              <a:rPr lang="zh-CN" altLang="en-US" dirty="0" smtClean="0"/>
              <a:t>设置核查警示信息查询的数据来源，可以查询线</a:t>
            </a:r>
            <a:endParaRPr lang="en-US" altLang="zh-CN" dirty="0"/>
          </a:p>
          <a:p>
            <a:pPr indent="0"/>
            <a:r>
              <a:rPr lang="zh-CN" altLang="en-US" dirty="0" smtClean="0"/>
              <a:t>上数据，或者离线数据，也可以设置自动切换。</a:t>
            </a:r>
            <a:endParaRPr lang="en-US" altLang="zh-CN" dirty="0"/>
          </a:p>
        </p:txBody>
      </p:sp>
      <p:sp>
        <p:nvSpPr>
          <p:cNvPr id="7" name="圆角矩形 6"/>
          <p:cNvSpPr/>
          <p:nvPr/>
        </p:nvSpPr>
        <p:spPr>
          <a:xfrm>
            <a:off x="265293" y="2204397"/>
            <a:ext cx="6120765" cy="100139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8" name="直接箭头连接符 7"/>
          <p:cNvCxnSpPr>
            <a:stCxn id="7" idx="3"/>
          </p:cNvCxnSpPr>
          <p:nvPr/>
        </p:nvCxnSpPr>
        <p:spPr>
          <a:xfrm flipV="1">
            <a:off x="6386058" y="2249859"/>
            <a:ext cx="2087870" cy="4552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856" y="179114"/>
            <a:ext cx="3641007" cy="6105439"/>
          </a:xfrm>
          <a:prstGeom prst="rect">
            <a:avLst/>
          </a:prstGeom>
        </p:spPr>
      </p:pic>
      <p:sp>
        <p:nvSpPr>
          <p:cNvPr id="16" name="标题 1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 smtClean="0"/>
              <a:t>-</a:t>
            </a:r>
            <a:r>
              <a:rPr lang="zh-CN" altLang="en-US" dirty="0" smtClean="0"/>
              <a:t>核查</a:t>
            </a:r>
            <a:r>
              <a:rPr lang="zh-CN" altLang="en-US" dirty="0"/>
              <a:t>模块</a:t>
            </a:r>
            <a:r>
              <a:rPr lang="zh-CN" altLang="en-US" dirty="0" smtClean="0"/>
              <a:t>设置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3"/>
          </p:nvPr>
        </p:nvSpPr>
        <p:spPr>
          <a:xfrm>
            <a:off x="160020" y="2649949"/>
            <a:ext cx="6152218" cy="571504"/>
          </a:xfrm>
        </p:spPr>
        <p:txBody>
          <a:bodyPr>
            <a:normAutofit fontScale="85000" lnSpcReduction="20000"/>
          </a:bodyPr>
          <a:lstStyle/>
          <a:p>
            <a:pPr marL="342900" lvl="0">
              <a:lnSpc>
                <a:spcPct val="100000"/>
              </a:lnSpc>
              <a:spcBef>
                <a:spcPct val="20000"/>
              </a:spcBef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本页面的功能是调整核查时的核查方法，默认允许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lvl="0">
              <a:lnSpc>
                <a:spcPct val="100000"/>
              </a:lnSpc>
              <a:spcBef>
                <a:spcPct val="20000"/>
              </a:spcBef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拍照核查，读卡核查可以设置成手动读卡或者自动读卡。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b="1" dirty="0">
              <a:solidFill>
                <a:schemeClr val="tx1"/>
              </a:solidFill>
            </a:endParaRPr>
          </a:p>
        </p:txBody>
      </p:sp>
      <p:cxnSp>
        <p:nvCxnSpPr>
          <p:cNvPr id="8" name="直接箭头连接符 7"/>
          <p:cNvCxnSpPr>
            <a:stCxn id="18" idx="3"/>
          </p:cNvCxnSpPr>
          <p:nvPr/>
        </p:nvCxnSpPr>
        <p:spPr>
          <a:xfrm flipV="1">
            <a:off x="6280785" y="2649949"/>
            <a:ext cx="2087870" cy="268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/>
          <p:cNvSpPr/>
          <p:nvPr/>
        </p:nvSpPr>
        <p:spPr>
          <a:xfrm>
            <a:off x="160020" y="2418080"/>
            <a:ext cx="6120765" cy="100139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 smtClean="0"/>
              <a:t>-APP</a:t>
            </a:r>
            <a:r>
              <a:rPr lang="zh-CN" altLang="zh-CN" dirty="0" smtClean="0"/>
              <a:t>在线更新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5"/>
          </p:nvPr>
        </p:nvSpPr>
        <p:spPr>
          <a:xfrm>
            <a:off x="272221" y="2419343"/>
            <a:ext cx="6152218" cy="3429024"/>
          </a:xfrm>
        </p:spPr>
        <p:txBody>
          <a:bodyPr/>
          <a:lstStyle/>
          <a:p>
            <a:pPr indent="0"/>
            <a:endParaRPr lang="en-US" altLang="zh-CN" dirty="0"/>
          </a:p>
          <a:p>
            <a:pPr indent="0"/>
            <a:endParaRPr lang="en-US" altLang="zh-CN" dirty="0"/>
          </a:p>
          <a:p>
            <a:pPr indent="0"/>
            <a:endParaRPr lang="en-US" altLang="zh-CN" dirty="0"/>
          </a:p>
          <a:p>
            <a:pPr indent="0"/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3"/>
          </p:nvPr>
        </p:nvSpPr>
        <p:spPr>
          <a:xfrm>
            <a:off x="586740" y="1745615"/>
            <a:ext cx="2602230" cy="1039495"/>
          </a:xfrm>
        </p:spPr>
        <p:txBody>
          <a:bodyPr>
            <a:normAutofit/>
          </a:bodyPr>
          <a:lstStyle/>
          <a:p>
            <a:pPr marL="342900" lvl="0">
              <a:lnSpc>
                <a:spcPct val="100000"/>
              </a:lnSpc>
              <a:spcBef>
                <a:spcPct val="20000"/>
              </a:spcBef>
            </a:pP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、点击新版本，升级新版本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lvl="0">
              <a:lnSpc>
                <a:spcPct val="100000"/>
              </a:lnSpc>
              <a:spcBef>
                <a:spcPct val="20000"/>
              </a:spcBef>
            </a:pP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b="1" dirty="0">
              <a:solidFill>
                <a:schemeClr val="tx1"/>
              </a:solidFill>
            </a:endParaRPr>
          </a:p>
        </p:txBody>
      </p:sp>
      <p:cxnSp>
        <p:nvCxnSpPr>
          <p:cNvPr id="8" name="直接箭头连接符 7"/>
          <p:cNvCxnSpPr>
            <a:stCxn id="18" idx="3"/>
          </p:cNvCxnSpPr>
          <p:nvPr/>
        </p:nvCxnSpPr>
        <p:spPr>
          <a:xfrm>
            <a:off x="3285490" y="2291080"/>
            <a:ext cx="835025" cy="4940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6856487" y="207687"/>
            <a:ext cx="216024" cy="1440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479425" y="1631950"/>
            <a:ext cx="2806065" cy="1318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pic>
        <p:nvPicPr>
          <p:cNvPr id="5" name="图片 4" descr="Screenshot_20190308-19000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875" y="871855"/>
            <a:ext cx="2865755" cy="5095240"/>
          </a:xfrm>
          <a:prstGeom prst="rect">
            <a:avLst/>
          </a:prstGeom>
        </p:spPr>
      </p:pic>
      <p:pic>
        <p:nvPicPr>
          <p:cNvPr id="6" name="图片 5" descr="Screenshot_20190308-1900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0760" y="871855"/>
            <a:ext cx="2943860" cy="5094605"/>
          </a:xfrm>
          <a:prstGeom prst="rect">
            <a:avLst/>
          </a:prstGeom>
        </p:spPr>
      </p:pic>
      <p:sp>
        <p:nvSpPr>
          <p:cNvPr id="9" name="内容占位符 2"/>
          <p:cNvSpPr>
            <a:spLocks noGrp="1"/>
          </p:cNvSpPr>
          <p:nvPr/>
        </p:nvSpPr>
        <p:spPr>
          <a:xfrm>
            <a:off x="558800" y="3562985"/>
            <a:ext cx="2602230" cy="1276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None/>
              <a:defRPr sz="2000" b="0" kern="120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rgbClr val="595757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>
              <a:lnSpc>
                <a:spcPct val="100000"/>
              </a:lnSpc>
              <a:spcBef>
                <a:spcPct val="20000"/>
              </a:spcBef>
            </a:pP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，点击升级，出现进度度，到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100%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自动安装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lvl="0">
              <a:lnSpc>
                <a:spcPct val="100000"/>
              </a:lnSpc>
              <a:spcBef>
                <a:spcPct val="20000"/>
              </a:spcBef>
            </a:pP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451485" y="3449320"/>
            <a:ext cx="2806065" cy="138938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3257550" y="3886835"/>
            <a:ext cx="5039360" cy="14046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279" y="-121341"/>
            <a:ext cx="11085683" cy="7083221"/>
          </a:xfrm>
          <a:prstGeom prst="rect">
            <a:avLst/>
          </a:prstGeom>
        </p:spPr>
      </p:pic>
    </p:spTree>
  </p:cSld>
  <p:clrMapOvr>
    <a:masterClrMapping/>
  </p:clrMapOvr>
  <p:transition spd="slow"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/>
              <a:t>-APP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5"/>
          </p:nvPr>
        </p:nvSpPr>
        <p:spPr>
          <a:xfrm>
            <a:off x="272221" y="2419343"/>
            <a:ext cx="4784066" cy="3429024"/>
          </a:xfrm>
        </p:spPr>
        <p:txBody>
          <a:bodyPr/>
          <a:lstStyle/>
          <a:p>
            <a:pPr indent="0"/>
            <a:r>
              <a:rPr lang="zh-CN" altLang="en-US" dirty="0" smtClean="0"/>
              <a:t>本产品主要功能是包括人员核查，</a:t>
            </a:r>
            <a:endParaRPr lang="en-US" altLang="zh-CN" dirty="0" smtClean="0"/>
          </a:p>
          <a:p>
            <a:pPr indent="0"/>
            <a:r>
              <a:rPr lang="zh-CN" altLang="en-US" dirty="0" smtClean="0"/>
              <a:t>车辆核查，采集记录。辅助功能包括</a:t>
            </a:r>
            <a:endParaRPr lang="en-US" altLang="zh-CN" dirty="0" smtClean="0"/>
          </a:p>
          <a:p>
            <a:pPr indent="0"/>
            <a:r>
              <a:rPr lang="zh-CN" altLang="en-US" dirty="0"/>
              <a:t>数据</a:t>
            </a:r>
            <a:r>
              <a:rPr lang="zh-CN" altLang="en-US" dirty="0" smtClean="0"/>
              <a:t>更新，查看培训手册等。</a:t>
            </a:r>
            <a:endParaRPr lang="en-US" altLang="zh-CN" dirty="0" smtClean="0"/>
          </a:p>
          <a:p>
            <a:pPr indent="0"/>
            <a:r>
              <a:rPr lang="zh-CN" altLang="en-US" dirty="0" smtClean="0"/>
              <a:t>初次登录需要补充检查地点与任务</a:t>
            </a:r>
            <a:endParaRPr lang="en-US" altLang="zh-CN" dirty="0" smtClean="0"/>
          </a:p>
          <a:p>
            <a:pPr indent="0"/>
            <a:r>
              <a:rPr lang="zh-CN" altLang="en-US" dirty="0" smtClean="0"/>
              <a:t>类型，否则不能正常使用。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3"/>
          </p:nvPr>
        </p:nvSpPr>
        <p:spPr>
          <a:xfrm>
            <a:off x="525139" y="1718643"/>
            <a:ext cx="6152218" cy="571504"/>
          </a:xfrm>
        </p:spPr>
        <p:txBody>
          <a:bodyPr/>
          <a:lstStyle/>
          <a:p>
            <a:r>
              <a:rPr lang="zh-CN" altLang="en-US" dirty="0"/>
              <a:t>产品使用简易</a:t>
            </a:r>
            <a:r>
              <a:rPr lang="zh-CN" altLang="en-US" dirty="0" smtClean="0"/>
              <a:t>流程如右图</a:t>
            </a:r>
            <a:endParaRPr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6784115" y="548275"/>
            <a:ext cx="1835314" cy="5715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登录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297435" y="1589447"/>
            <a:ext cx="2808675" cy="6081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选择核查地点与任务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992391" y="3455586"/>
            <a:ext cx="1368152" cy="5715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人员核查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115269" y="3455586"/>
            <a:ext cx="1368152" cy="5715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车辆核查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7017696" y="2483355"/>
            <a:ext cx="1368152" cy="5715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数据更新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7032070" y="4564325"/>
            <a:ext cx="1368152" cy="5715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核查记录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7032070" y="5440259"/>
            <a:ext cx="1368152" cy="57150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核查设置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" name="直接箭头连接符 4"/>
          <p:cNvCxnSpPr>
            <a:stCxn id="7" idx="2"/>
            <a:endCxn id="8" idx="0"/>
          </p:cNvCxnSpPr>
          <p:nvPr/>
        </p:nvCxnSpPr>
        <p:spPr>
          <a:xfrm>
            <a:off x="7701772" y="1119779"/>
            <a:ext cx="1" cy="469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stCxn id="8" idx="2"/>
            <a:endCxn id="11" idx="0"/>
          </p:cNvCxnSpPr>
          <p:nvPr/>
        </p:nvCxnSpPr>
        <p:spPr>
          <a:xfrm flipH="1">
            <a:off x="7701772" y="2197603"/>
            <a:ext cx="1" cy="285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11" idx="2"/>
            <a:endCxn id="9" idx="0"/>
          </p:cNvCxnSpPr>
          <p:nvPr/>
        </p:nvCxnSpPr>
        <p:spPr>
          <a:xfrm flipH="1">
            <a:off x="6676467" y="3054859"/>
            <a:ext cx="1025305" cy="400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11" idx="2"/>
            <a:endCxn id="10" idx="0"/>
          </p:cNvCxnSpPr>
          <p:nvPr/>
        </p:nvCxnSpPr>
        <p:spPr>
          <a:xfrm>
            <a:off x="7701772" y="3054859"/>
            <a:ext cx="1097573" cy="400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stCxn id="9" idx="2"/>
            <a:endCxn id="12" idx="0"/>
          </p:cNvCxnSpPr>
          <p:nvPr/>
        </p:nvCxnSpPr>
        <p:spPr>
          <a:xfrm>
            <a:off x="6676467" y="4027090"/>
            <a:ext cx="1039679" cy="537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10" idx="2"/>
            <a:endCxn id="12" idx="0"/>
          </p:cNvCxnSpPr>
          <p:nvPr/>
        </p:nvCxnSpPr>
        <p:spPr>
          <a:xfrm flipH="1">
            <a:off x="7716146" y="4027090"/>
            <a:ext cx="1083199" cy="537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12" idx="2"/>
            <a:endCxn id="15" idx="0"/>
          </p:cNvCxnSpPr>
          <p:nvPr/>
        </p:nvCxnSpPr>
        <p:spPr>
          <a:xfrm>
            <a:off x="7716146" y="5135829"/>
            <a:ext cx="0" cy="304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6"/>
          <p:cNvSpPr/>
          <p:nvPr/>
        </p:nvSpPr>
        <p:spPr>
          <a:xfrm>
            <a:off x="60129" y="3038907"/>
            <a:ext cx="3933171" cy="79208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60129" y="1819171"/>
            <a:ext cx="4032448" cy="6835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标题 15"/>
          <p:cNvSpPr>
            <a:spLocks noGrp="1"/>
          </p:cNvSpPr>
          <p:nvPr>
            <p:ph type="ctrTitle"/>
          </p:nvPr>
        </p:nvSpPr>
        <p:spPr>
          <a:xfrm>
            <a:off x="259585" y="561955"/>
            <a:ext cx="9085262" cy="571504"/>
          </a:xfrm>
        </p:spPr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3" name="副标题 16"/>
          <p:cNvSpPr>
            <a:spLocks noGrp="1"/>
          </p:cNvSpPr>
          <p:nvPr>
            <p:ph type="subTitle" idx="1"/>
          </p:nvPr>
        </p:nvSpPr>
        <p:spPr>
          <a:xfrm>
            <a:off x="291323" y="1062021"/>
            <a:ext cx="7410450" cy="357190"/>
          </a:xfrm>
        </p:spPr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/>
              <a:t>-</a:t>
            </a:r>
            <a:r>
              <a:rPr lang="zh-CN" altLang="en-US" dirty="0"/>
              <a:t>登录页面</a:t>
            </a:r>
          </a:p>
        </p:txBody>
      </p:sp>
      <p:sp>
        <p:nvSpPr>
          <p:cNvPr id="17" name="矩形 16"/>
          <p:cNvSpPr/>
          <p:nvPr/>
        </p:nvSpPr>
        <p:spPr>
          <a:xfrm>
            <a:off x="259585" y="1935933"/>
            <a:ext cx="38884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000" dirty="0" smtClean="0"/>
              <a:t>输入</a:t>
            </a:r>
            <a:r>
              <a:rPr lang="zh-CN" altLang="en-US" sz="2000" dirty="0"/>
              <a:t>用户名</a:t>
            </a:r>
            <a:r>
              <a:rPr lang="zh-CN" altLang="en-US" sz="2000" dirty="0" smtClean="0"/>
              <a:t>，默认为</a:t>
            </a:r>
            <a:r>
              <a:rPr lang="en-US" altLang="zh-CN" sz="2000" dirty="0" smtClean="0"/>
              <a:t>:</a:t>
            </a:r>
            <a:r>
              <a:rPr lang="zh-CN" altLang="en-US" sz="2000" dirty="0" smtClean="0"/>
              <a:t>身份证号</a:t>
            </a:r>
            <a:endParaRPr lang="zh-CN" altLang="en-US" sz="2000" dirty="0"/>
          </a:p>
        </p:txBody>
      </p:sp>
      <p:sp>
        <p:nvSpPr>
          <p:cNvPr id="18" name="矩形 17"/>
          <p:cNvSpPr/>
          <p:nvPr/>
        </p:nvSpPr>
        <p:spPr>
          <a:xfrm>
            <a:off x="60129" y="3219507"/>
            <a:ext cx="391645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dirty="0" smtClean="0"/>
              <a:t>  </a:t>
            </a:r>
            <a:r>
              <a:rPr lang="zh-CN" altLang="en-US" sz="2000" dirty="0" smtClean="0"/>
              <a:t>输入</a:t>
            </a:r>
            <a:r>
              <a:rPr lang="zh-CN" altLang="en-US" sz="2000" dirty="0"/>
              <a:t>密码，默认密码为：</a:t>
            </a:r>
            <a:r>
              <a:rPr lang="en-US" altLang="zh-CN" sz="2000" dirty="0"/>
              <a:t>111111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473" y="323131"/>
            <a:ext cx="2535949" cy="4968553"/>
          </a:xfrm>
          <a:prstGeom prst="rect">
            <a:avLst/>
          </a:prstGeom>
        </p:spPr>
      </p:pic>
      <p:cxnSp>
        <p:nvCxnSpPr>
          <p:cNvPr id="14" name="直接箭头连接符 13"/>
          <p:cNvCxnSpPr>
            <a:stCxn id="11" idx="3"/>
          </p:cNvCxnSpPr>
          <p:nvPr/>
        </p:nvCxnSpPr>
        <p:spPr>
          <a:xfrm>
            <a:off x="4092577" y="2160951"/>
            <a:ext cx="1899814" cy="8301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3993300" y="3434950"/>
            <a:ext cx="1783067" cy="923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950" y="323131"/>
            <a:ext cx="2671567" cy="5040560"/>
          </a:xfrm>
          <a:prstGeom prst="rect">
            <a:avLst/>
          </a:prstGeom>
        </p:spPr>
      </p:pic>
      <p:cxnSp>
        <p:nvCxnSpPr>
          <p:cNvPr id="16" name="直接箭头连接符 15"/>
          <p:cNvCxnSpPr/>
          <p:nvPr/>
        </p:nvCxnSpPr>
        <p:spPr>
          <a:xfrm>
            <a:off x="6735889" y="715710"/>
            <a:ext cx="1031257" cy="560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6"/>
          <p:cNvSpPr/>
          <p:nvPr/>
        </p:nvSpPr>
        <p:spPr>
          <a:xfrm>
            <a:off x="60129" y="4317130"/>
            <a:ext cx="3933171" cy="79208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/>
                </a:solidFill>
              </a:rPr>
              <a:t>点击右上角的按钮，可以配置服务器地址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 smtClean="0"/>
              <a:t>-</a:t>
            </a:r>
            <a:r>
              <a:rPr lang="zh-CN" altLang="en-US" dirty="0" smtClean="0"/>
              <a:t>检查信息设置</a:t>
            </a:r>
            <a:endParaRPr lang="zh-CN" altLang="en-US" dirty="0"/>
          </a:p>
        </p:txBody>
      </p:sp>
      <p:sp>
        <p:nvSpPr>
          <p:cNvPr id="10" name="内容占位符 2"/>
          <p:cNvSpPr txBox="1"/>
          <p:nvPr/>
        </p:nvSpPr>
        <p:spPr>
          <a:xfrm>
            <a:off x="453865" y="2636507"/>
            <a:ext cx="6152218" cy="57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None/>
              <a:defRPr sz="2000" b="0" kern="120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rgbClr val="595757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156624" y="1938446"/>
            <a:ext cx="3067883" cy="86865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/>
                </a:solidFill>
              </a:rPr>
              <a:t>如果判断有新的省厅数据需要更新，则会提示，点击确定跳转更新页面。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165875" y="3665911"/>
            <a:ext cx="3067883" cy="86865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/>
                </a:solidFill>
              </a:rPr>
              <a:t>第一次登陆之后会强制设置检查信息，分别为勤务级别和检查地址。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205" y="107106"/>
            <a:ext cx="3441160" cy="612068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660" y="107105"/>
            <a:ext cx="3485212" cy="612068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298" y="0"/>
            <a:ext cx="3698574" cy="6310202"/>
          </a:xfrm>
          <a:prstGeom prst="rect">
            <a:avLst/>
          </a:prstGeom>
        </p:spPr>
      </p:pic>
      <p:sp>
        <p:nvSpPr>
          <p:cNvPr id="16" name="标题 1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 smtClean="0"/>
              <a:t>-</a:t>
            </a:r>
            <a:r>
              <a:rPr lang="zh-CN" altLang="en-US" dirty="0" smtClean="0"/>
              <a:t>主页面</a:t>
            </a:r>
            <a:endParaRPr lang="zh-CN" altLang="en-US" dirty="0"/>
          </a:p>
        </p:txBody>
      </p:sp>
      <p:sp>
        <p:nvSpPr>
          <p:cNvPr id="10" name="内容占位符 2"/>
          <p:cNvSpPr txBox="1"/>
          <p:nvPr/>
        </p:nvSpPr>
        <p:spPr>
          <a:xfrm>
            <a:off x="453865" y="2636507"/>
            <a:ext cx="6152218" cy="57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None/>
              <a:defRPr sz="2000" b="0" kern="1200">
                <a:solidFill>
                  <a:srgbClr val="5957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rgbClr val="595757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388363" y="1938750"/>
            <a:ext cx="5991902" cy="86865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/>
                </a:solidFill>
              </a:rPr>
              <a:t>警员基本信息（姓名、警号、身份证号</a:t>
            </a:r>
            <a:r>
              <a:rPr lang="en-US" altLang="zh-CN" sz="2000" dirty="0" smtClean="0">
                <a:solidFill>
                  <a:schemeClr val="tx1"/>
                </a:solidFill>
              </a:rPr>
              <a:t>)</a:t>
            </a:r>
            <a:r>
              <a:rPr lang="zh-CN" altLang="en-US" sz="2000" dirty="0" smtClean="0">
                <a:solidFill>
                  <a:schemeClr val="tx1"/>
                </a:solidFill>
              </a:rPr>
              <a:t>。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6410288" y="1831216"/>
            <a:ext cx="950255" cy="5195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圆角矩形 13"/>
          <p:cNvSpPr/>
          <p:nvPr/>
        </p:nvSpPr>
        <p:spPr>
          <a:xfrm>
            <a:off x="388363" y="3269692"/>
            <a:ext cx="6120680" cy="209399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/>
                </a:solidFill>
              </a:rPr>
              <a:t>核查功能区</a:t>
            </a:r>
            <a:endParaRPr lang="en-US" altLang="zh-CN" sz="2000" dirty="0" smtClean="0">
              <a:solidFill>
                <a:schemeClr val="tx1"/>
              </a:solidFill>
            </a:endParaRPr>
          </a:p>
          <a:p>
            <a:r>
              <a:rPr lang="en-US" altLang="zh-CN" sz="2000" dirty="0" smtClean="0">
                <a:solidFill>
                  <a:schemeClr val="tx1"/>
                </a:solidFill>
              </a:rPr>
              <a:t>1</a:t>
            </a:r>
            <a:r>
              <a:rPr lang="zh-CN" altLang="en-US" sz="2000" dirty="0" smtClean="0">
                <a:solidFill>
                  <a:schemeClr val="tx1"/>
                </a:solidFill>
              </a:rPr>
              <a:t>、人员核查 ：核查人员基本信息与重点信息</a:t>
            </a:r>
            <a:endParaRPr lang="en-US" altLang="zh-CN" sz="2000" dirty="0" smtClean="0">
              <a:solidFill>
                <a:schemeClr val="tx1"/>
              </a:solidFill>
            </a:endParaRPr>
          </a:p>
          <a:p>
            <a:r>
              <a:rPr lang="en-US" altLang="zh-CN" sz="2000" dirty="0" smtClean="0">
                <a:solidFill>
                  <a:schemeClr val="tx1"/>
                </a:solidFill>
              </a:rPr>
              <a:t>2</a:t>
            </a:r>
            <a:r>
              <a:rPr lang="zh-CN" altLang="en-US" sz="2000" dirty="0" smtClean="0">
                <a:solidFill>
                  <a:schemeClr val="tx1"/>
                </a:solidFill>
              </a:rPr>
              <a:t>、车辆核查：核查车辆基本信息与重点信息</a:t>
            </a:r>
            <a:endParaRPr lang="en-US" altLang="zh-CN" sz="2000" dirty="0" smtClean="0">
              <a:solidFill>
                <a:schemeClr val="tx1"/>
              </a:solidFill>
            </a:endParaRPr>
          </a:p>
          <a:p>
            <a:r>
              <a:rPr lang="en-US" altLang="zh-CN" sz="2000" dirty="0" smtClean="0">
                <a:solidFill>
                  <a:schemeClr val="tx1"/>
                </a:solidFill>
              </a:rPr>
              <a:t>3</a:t>
            </a:r>
            <a:r>
              <a:rPr lang="zh-CN" altLang="en-US" sz="2000" dirty="0" smtClean="0">
                <a:solidFill>
                  <a:schemeClr val="tx1"/>
                </a:solidFill>
              </a:rPr>
              <a:t>、采集记录：点击可查看个人采集记录</a:t>
            </a:r>
            <a:endParaRPr lang="en-US" altLang="zh-CN" sz="2000" dirty="0" smtClean="0">
              <a:solidFill>
                <a:schemeClr val="tx1"/>
              </a:solidFill>
            </a:endParaRPr>
          </a:p>
          <a:p>
            <a:r>
              <a:rPr lang="en-US" altLang="zh-CN" sz="2000" dirty="0" smtClean="0">
                <a:solidFill>
                  <a:schemeClr val="tx1"/>
                </a:solidFill>
              </a:rPr>
              <a:t>4</a:t>
            </a:r>
            <a:r>
              <a:rPr lang="zh-CN" altLang="en-US" sz="2000" dirty="0" smtClean="0">
                <a:solidFill>
                  <a:schemeClr val="tx1"/>
                </a:solidFill>
              </a:rPr>
              <a:t>、数据更新：实现警示信息、字典数据在线下载</a:t>
            </a:r>
            <a:endParaRPr lang="en-US" altLang="zh-CN" sz="2000" dirty="0" smtClean="0">
              <a:solidFill>
                <a:schemeClr val="tx1"/>
              </a:solidFill>
            </a:endParaRPr>
          </a:p>
          <a:p>
            <a:r>
              <a:rPr lang="en-US" altLang="zh-CN" sz="2000" dirty="0" smtClean="0">
                <a:solidFill>
                  <a:schemeClr val="tx1"/>
                </a:solidFill>
              </a:rPr>
              <a:t>5</a:t>
            </a:r>
            <a:r>
              <a:rPr lang="zh-CN" altLang="en-US" sz="2000" dirty="0" smtClean="0">
                <a:solidFill>
                  <a:schemeClr val="tx1"/>
                </a:solidFill>
              </a:rPr>
              <a:t>、软件设置：核查任务、版本升级等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cxnSp>
        <p:nvCxnSpPr>
          <p:cNvPr id="18" name="直接箭头连接符 17"/>
          <p:cNvCxnSpPr>
            <a:stCxn id="14" idx="3"/>
          </p:cNvCxnSpPr>
          <p:nvPr/>
        </p:nvCxnSpPr>
        <p:spPr>
          <a:xfrm flipV="1">
            <a:off x="6509043" y="3462700"/>
            <a:ext cx="948540" cy="8539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 smtClean="0"/>
              <a:t>-</a:t>
            </a:r>
            <a:r>
              <a:rPr lang="zh-CN" altLang="en-US" dirty="0" smtClean="0"/>
              <a:t>数据更新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465" y="467147"/>
            <a:ext cx="2664296" cy="4824536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259585" y="1938750"/>
            <a:ext cx="4076622" cy="104867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/>
                </a:solidFill>
              </a:rPr>
              <a:t>可以更新省厅数据库的离线数据包或者本地监控数据。如果有新版本，点击一键更新下载。</a:t>
            </a:r>
            <a:endParaRPr lang="en-US" altLang="zh-CN" sz="2000" dirty="0" smtClean="0">
              <a:solidFill>
                <a:schemeClr val="tx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1773" y="395139"/>
            <a:ext cx="2751587" cy="4896544"/>
          </a:xfrm>
          <a:prstGeom prst="rect">
            <a:avLst/>
          </a:prstGeom>
        </p:spPr>
      </p:pic>
      <p:cxnSp>
        <p:nvCxnSpPr>
          <p:cNvPr id="5" name="直接箭头连接符 4"/>
          <p:cNvCxnSpPr>
            <a:stCxn id="9" idx="3"/>
          </p:cNvCxnSpPr>
          <p:nvPr/>
        </p:nvCxnSpPr>
        <p:spPr>
          <a:xfrm flipV="1">
            <a:off x="4336207" y="1919277"/>
            <a:ext cx="1440160" cy="4538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291323" y="3412778"/>
            <a:ext cx="4076622" cy="239906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/>
                </a:solidFill>
              </a:rPr>
              <a:t>点击开始更新则开始下载，如果有网络连接失败的情况可以等待重连或者手动点击继续下载，下载完毕自动解压数据，返回手机桌面或者手机休眠状态下都可以更新。解压成功后请退出本页面，如果下载过程中退出本页面，下次进入的时候将会重新下载。</a:t>
            </a:r>
            <a:endParaRPr lang="en-US" altLang="zh-CN" sz="2000" dirty="0" smtClean="0">
              <a:solidFill>
                <a:schemeClr val="tx1"/>
              </a:solidFill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 flipV="1">
            <a:off x="4350350" y="2051323"/>
            <a:ext cx="3874289" cy="1928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464" y="251123"/>
            <a:ext cx="3600400" cy="5842040"/>
          </a:xfrm>
          <a:prstGeom prst="rect">
            <a:avLst/>
          </a:prstGeom>
        </p:spPr>
      </p:pic>
      <p:sp>
        <p:nvSpPr>
          <p:cNvPr id="16" name="标题 15"/>
          <p:cNvSpPr>
            <a:spLocks noGrp="1"/>
          </p:cNvSpPr>
          <p:nvPr>
            <p:ph type="ctrTitle"/>
          </p:nvPr>
        </p:nvSpPr>
        <p:spPr>
          <a:xfrm>
            <a:off x="259585" y="561955"/>
            <a:ext cx="9085262" cy="571504"/>
          </a:xfrm>
        </p:spPr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 smtClean="0"/>
              <a:t>-</a:t>
            </a:r>
            <a:r>
              <a:rPr lang="zh-CN" altLang="en-US" dirty="0"/>
              <a:t>人员核查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5"/>
          </p:nvPr>
        </p:nvSpPr>
        <p:spPr>
          <a:xfrm>
            <a:off x="174732" y="5457675"/>
            <a:ext cx="6152218" cy="542927"/>
          </a:xfrm>
        </p:spPr>
        <p:txBody>
          <a:bodyPr/>
          <a:lstStyle/>
          <a:p>
            <a:pPr indent="0"/>
            <a:r>
              <a:rPr lang="zh-CN" altLang="en-US" dirty="0"/>
              <a:t>可以</a:t>
            </a:r>
            <a:r>
              <a:rPr lang="zh-CN" altLang="en-US" dirty="0" smtClean="0"/>
              <a:t>手动输入身份证号核查，</a:t>
            </a:r>
            <a:r>
              <a:rPr lang="zh-CN" altLang="en-US" dirty="0"/>
              <a:t>背</a:t>
            </a:r>
            <a:r>
              <a:rPr lang="zh-CN" altLang="en-US" dirty="0" smtClean="0"/>
              <a:t>夹读卡，拍照核查。</a:t>
            </a:r>
            <a:endParaRPr lang="en-US" altLang="zh-CN" dirty="0"/>
          </a:p>
          <a:p>
            <a:pPr indent="0"/>
            <a:endParaRPr lang="en-US" altLang="zh-CN" dirty="0"/>
          </a:p>
        </p:txBody>
      </p:sp>
      <p:sp>
        <p:nvSpPr>
          <p:cNvPr id="7" name="圆角矩形 6"/>
          <p:cNvSpPr/>
          <p:nvPr/>
        </p:nvSpPr>
        <p:spPr>
          <a:xfrm>
            <a:off x="166879" y="1633525"/>
            <a:ext cx="6127724" cy="87819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defTabSz="914400">
              <a:spcBef>
                <a:spcPct val="20000"/>
              </a:spcBef>
            </a:pP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166880" y="5291683"/>
            <a:ext cx="6127724" cy="80148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8" name="直接箭头连接符 7"/>
          <p:cNvCxnSpPr>
            <a:stCxn id="7" idx="3"/>
          </p:cNvCxnSpPr>
          <p:nvPr/>
        </p:nvCxnSpPr>
        <p:spPr>
          <a:xfrm>
            <a:off x="6294603" y="2072624"/>
            <a:ext cx="1679907" cy="503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11" idx="3"/>
          </p:cNvCxnSpPr>
          <p:nvPr/>
        </p:nvCxnSpPr>
        <p:spPr>
          <a:xfrm flipV="1">
            <a:off x="6294604" y="5457675"/>
            <a:ext cx="2146059" cy="2347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内容占位符 1"/>
          <p:cNvSpPr>
            <a:spLocks noGrp="1"/>
          </p:cNvSpPr>
          <p:nvPr>
            <p:ph idx="15"/>
          </p:nvPr>
        </p:nvSpPr>
        <p:spPr>
          <a:xfrm>
            <a:off x="86188" y="1725310"/>
            <a:ext cx="6208415" cy="683375"/>
          </a:xfrm>
        </p:spPr>
        <p:txBody>
          <a:bodyPr>
            <a:normAutofit fontScale="92500" lnSpcReduction="20000"/>
          </a:bodyPr>
          <a:lstStyle/>
          <a:p>
            <a:pPr indent="0"/>
            <a:r>
              <a:rPr lang="zh-CN" altLang="en-US" sz="2400" dirty="0">
                <a:solidFill>
                  <a:schemeClr val="tx1"/>
                </a:solidFill>
              </a:rPr>
              <a:t>人员基本信息展示区（姓名、性别、民族、生日、住址、身份证号）</a:t>
            </a:r>
          </a:p>
          <a:p>
            <a:pPr indent="0"/>
            <a:endParaRPr lang="en-US" altLang="zh-CN" dirty="0"/>
          </a:p>
        </p:txBody>
      </p:sp>
      <p:sp>
        <p:nvSpPr>
          <p:cNvPr id="19" name="内容占位符 1"/>
          <p:cNvSpPr>
            <a:spLocks noGrp="1"/>
          </p:cNvSpPr>
          <p:nvPr>
            <p:ph idx="15"/>
          </p:nvPr>
        </p:nvSpPr>
        <p:spPr>
          <a:xfrm>
            <a:off x="17361" y="3139016"/>
            <a:ext cx="6152218" cy="542927"/>
          </a:xfrm>
        </p:spPr>
        <p:txBody>
          <a:bodyPr>
            <a:normAutofit fontScale="92500"/>
          </a:bodyPr>
          <a:lstStyle/>
          <a:p>
            <a:pPr indent="0"/>
            <a:r>
              <a:rPr lang="zh-CN" altLang="en-US" sz="2200" dirty="0" smtClean="0"/>
              <a:t>预警信息展示区，出现重点人则显示人员类型信息。</a:t>
            </a:r>
            <a:endParaRPr lang="en-US" altLang="zh-CN" sz="2200" dirty="0"/>
          </a:p>
          <a:p>
            <a:pPr indent="0"/>
            <a:endParaRPr lang="en-US" altLang="zh-CN" dirty="0"/>
          </a:p>
        </p:txBody>
      </p:sp>
      <p:sp>
        <p:nvSpPr>
          <p:cNvPr id="20" name="圆角矩形 19"/>
          <p:cNvSpPr/>
          <p:nvPr/>
        </p:nvSpPr>
        <p:spPr>
          <a:xfrm>
            <a:off x="166879" y="2973024"/>
            <a:ext cx="6127724" cy="80148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21" name="直接箭头连接符 20"/>
          <p:cNvCxnSpPr>
            <a:stCxn id="20" idx="3"/>
          </p:cNvCxnSpPr>
          <p:nvPr/>
        </p:nvCxnSpPr>
        <p:spPr>
          <a:xfrm>
            <a:off x="6294603" y="3373764"/>
            <a:ext cx="1282146" cy="434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内容占位符 1"/>
          <p:cNvSpPr>
            <a:spLocks noGrp="1"/>
          </p:cNvSpPr>
          <p:nvPr>
            <p:ph idx="15"/>
          </p:nvPr>
        </p:nvSpPr>
        <p:spPr>
          <a:xfrm>
            <a:off x="118493" y="4274964"/>
            <a:ext cx="6152218" cy="542927"/>
          </a:xfrm>
        </p:spPr>
        <p:txBody>
          <a:bodyPr/>
          <a:lstStyle/>
          <a:p>
            <a:pPr indent="0"/>
            <a:r>
              <a:rPr lang="zh-CN" altLang="en-US" dirty="0" smtClean="0"/>
              <a:t>偕行人员核查设备区，点击则视为与此人偕行。</a:t>
            </a:r>
            <a:endParaRPr lang="en-US" altLang="zh-CN" dirty="0"/>
          </a:p>
          <a:p>
            <a:pPr indent="0"/>
            <a:endParaRPr lang="en-US" altLang="zh-CN" dirty="0"/>
          </a:p>
        </p:txBody>
      </p:sp>
      <p:sp>
        <p:nvSpPr>
          <p:cNvPr id="23" name="圆角矩形 22"/>
          <p:cNvSpPr/>
          <p:nvPr/>
        </p:nvSpPr>
        <p:spPr>
          <a:xfrm>
            <a:off x="166879" y="4108972"/>
            <a:ext cx="6127724" cy="80148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24" name="直接箭头连接符 23"/>
          <p:cNvCxnSpPr/>
          <p:nvPr/>
        </p:nvCxnSpPr>
        <p:spPr>
          <a:xfrm>
            <a:off x="6338624" y="4509712"/>
            <a:ext cx="1282146" cy="434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464" y="107107"/>
            <a:ext cx="3456384" cy="5832648"/>
          </a:xfrm>
          <a:prstGeom prst="rect">
            <a:avLst/>
          </a:prstGeom>
        </p:spPr>
      </p:pic>
      <p:sp>
        <p:nvSpPr>
          <p:cNvPr id="16" name="标题 1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 smtClean="0"/>
              <a:t>-</a:t>
            </a:r>
            <a:r>
              <a:rPr lang="zh-CN" altLang="en-US" dirty="0" smtClean="0"/>
              <a:t>车辆核查</a:t>
            </a:r>
            <a:endParaRPr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303759" y="1547267"/>
            <a:ext cx="6120680" cy="78559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335297" y="3856258"/>
            <a:ext cx="6120680" cy="169808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>
                <a:solidFill>
                  <a:schemeClr val="tx1"/>
                </a:solidFill>
              </a:rPr>
              <a:t>核查方法</a:t>
            </a:r>
          </a:p>
          <a:p>
            <a:r>
              <a:rPr lang="zh-CN" altLang="en-US" sz="2000" dirty="0">
                <a:solidFill>
                  <a:schemeClr val="tx1"/>
                </a:solidFill>
              </a:rPr>
              <a:t>可以手动输入车牌号核查，或者拍照核查，</a:t>
            </a:r>
          </a:p>
          <a:p>
            <a:r>
              <a:rPr lang="zh-CN" altLang="en-US" sz="2000" dirty="0">
                <a:solidFill>
                  <a:schemeClr val="tx1"/>
                </a:solidFill>
              </a:rPr>
              <a:t>如果核查到车辆信息，还可以跳转到人员核查页面，采集同车人员</a:t>
            </a:r>
          </a:p>
          <a:p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8" name="直接箭头连接符 7"/>
          <p:cNvCxnSpPr>
            <a:stCxn id="7" idx="3"/>
          </p:cNvCxnSpPr>
          <p:nvPr/>
        </p:nvCxnSpPr>
        <p:spPr>
          <a:xfrm flipV="1">
            <a:off x="6424439" y="1889058"/>
            <a:ext cx="648072" cy="510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6424439" y="4648346"/>
            <a:ext cx="648072" cy="2832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内容占位符 1"/>
          <p:cNvSpPr>
            <a:spLocks noGrp="1"/>
          </p:cNvSpPr>
          <p:nvPr>
            <p:ph idx="15"/>
          </p:nvPr>
        </p:nvSpPr>
        <p:spPr>
          <a:xfrm>
            <a:off x="305589" y="1758052"/>
            <a:ext cx="6152218" cy="527849"/>
          </a:xfrm>
        </p:spPr>
        <p:txBody>
          <a:bodyPr>
            <a:normAutofit/>
          </a:bodyPr>
          <a:lstStyle/>
          <a:p>
            <a:pPr lvl="0"/>
            <a:r>
              <a:rPr lang="zh-CN" altLang="en-US" dirty="0"/>
              <a:t>显示车辆</a:t>
            </a:r>
            <a:r>
              <a:rPr lang="zh-CN" altLang="en-US" dirty="0" smtClean="0"/>
              <a:t>信息</a:t>
            </a:r>
            <a:r>
              <a:rPr lang="en-US" altLang="zh-CN" dirty="0" smtClean="0"/>
              <a:t>(</a:t>
            </a:r>
            <a:r>
              <a:rPr lang="zh-CN" altLang="en-US" dirty="0" smtClean="0"/>
              <a:t>品牌、颜色、车主信息）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303759" y="2700959"/>
            <a:ext cx="6120680" cy="78559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>
                <a:solidFill>
                  <a:schemeClr val="tx1"/>
                </a:solidFill>
              </a:rPr>
              <a:t>显示车辆警示信息，如果有警示信息，可以点击显示警示详情。</a:t>
            </a:r>
          </a:p>
          <a:p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6527454" y="3101856"/>
            <a:ext cx="545057" cy="643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448" y="207687"/>
            <a:ext cx="3600400" cy="5732068"/>
          </a:xfrm>
          <a:prstGeom prst="rect">
            <a:avLst/>
          </a:prstGeom>
        </p:spPr>
      </p:pic>
      <p:sp>
        <p:nvSpPr>
          <p:cNvPr id="16" name="标题 1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卓华信息</a:t>
            </a:r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产品功能</a:t>
            </a:r>
            <a:r>
              <a:rPr lang="en-US" altLang="zh-CN" dirty="0" smtClean="0"/>
              <a:t>-</a:t>
            </a:r>
            <a:r>
              <a:rPr lang="zh-CN" altLang="en-US" dirty="0" smtClean="0"/>
              <a:t>检查列表</a:t>
            </a:r>
            <a:endParaRPr lang="zh-CN" altLang="en-US" dirty="0"/>
          </a:p>
        </p:txBody>
      </p:sp>
      <p:cxnSp>
        <p:nvCxnSpPr>
          <p:cNvPr id="5" name="直接箭头连接符 4"/>
          <p:cNvCxnSpPr>
            <a:stCxn id="14" idx="3"/>
          </p:cNvCxnSpPr>
          <p:nvPr/>
        </p:nvCxnSpPr>
        <p:spPr>
          <a:xfrm flipV="1">
            <a:off x="5721025" y="1258446"/>
            <a:ext cx="1912390" cy="712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圆角矩形 13"/>
          <p:cNvSpPr/>
          <p:nvPr/>
        </p:nvSpPr>
        <p:spPr>
          <a:xfrm>
            <a:off x="0" y="1531252"/>
            <a:ext cx="5721025" cy="88011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defTabSz="914400">
              <a:spcBef>
                <a:spcPct val="20000"/>
              </a:spcBef>
            </a:pPr>
            <a:r>
              <a:rPr lang="zh-CN" altLang="en-US" sz="2000" dirty="0">
                <a:solidFill>
                  <a:srgbClr val="595757"/>
                </a:solidFill>
                <a:latin typeface="宋体" panose="02010600030101010101" pitchFamily="2" charset="-122"/>
              </a:rPr>
              <a:t>输入搜索参数。</a:t>
            </a:r>
            <a:endParaRPr lang="en-US" altLang="zh-CN" sz="2000" dirty="0">
              <a:solidFill>
                <a:srgbClr val="595757"/>
              </a:solidFill>
              <a:latin typeface="宋体" panose="02010600030101010101" pitchFamily="2" charset="-122"/>
            </a:endParaRPr>
          </a:p>
          <a:p>
            <a:pPr marL="342900" lvl="0" defTabSz="914400">
              <a:spcBef>
                <a:spcPct val="20000"/>
              </a:spcBef>
            </a:pP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0" y="3491483"/>
            <a:ext cx="5721025" cy="108012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defTabSz="914400">
              <a:spcBef>
                <a:spcPct val="20000"/>
              </a:spcBef>
            </a:pPr>
            <a:r>
              <a:rPr lang="zh-CN" altLang="en-US" sz="2000" dirty="0">
                <a:solidFill>
                  <a:srgbClr val="595757"/>
                </a:solidFill>
                <a:latin typeface="宋体" panose="02010600030101010101" pitchFamily="2" charset="-122"/>
              </a:rPr>
              <a:t>分别展示在线数据和离线（即未上传数据），点击查看详情</a:t>
            </a:r>
            <a:endParaRPr lang="en-US" altLang="zh-CN" sz="2000" dirty="0">
              <a:solidFill>
                <a:srgbClr val="595757"/>
              </a:solidFill>
              <a:latin typeface="宋体" panose="02010600030101010101" pitchFamily="2" charset="-122"/>
            </a:endParaRPr>
          </a:p>
          <a:p>
            <a:pPr marL="342900" lvl="0" defTabSz="914400">
              <a:spcBef>
                <a:spcPct val="20000"/>
              </a:spcBef>
            </a:pP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5" name="直接箭头连接符 14"/>
          <p:cNvCxnSpPr>
            <a:stCxn id="18" idx="3"/>
          </p:cNvCxnSpPr>
          <p:nvPr/>
        </p:nvCxnSpPr>
        <p:spPr>
          <a:xfrm flipV="1">
            <a:off x="5721025" y="2923601"/>
            <a:ext cx="2160240" cy="1107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顶峰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635</Words>
  <Application>Microsoft Office PowerPoint</Application>
  <PresentationFormat>自定义</PresentationFormat>
  <Paragraphs>75</Paragraphs>
  <Slides>14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黑体</vt:lpstr>
      <vt:lpstr>宋体</vt:lpstr>
      <vt:lpstr>微软雅黑</vt:lpstr>
      <vt:lpstr>Arial</vt:lpstr>
      <vt:lpstr>Book Antiqua</vt:lpstr>
      <vt:lpstr>Calibri</vt:lpstr>
      <vt:lpstr>Lucida Sans</vt:lpstr>
      <vt:lpstr>Times New Roman</vt:lpstr>
      <vt:lpstr>自定义设计方案</vt:lpstr>
      <vt:lpstr>三河市警务动态核查</vt:lpstr>
      <vt:lpstr>卓华信息</vt:lpstr>
      <vt:lpstr>卓华信息</vt:lpstr>
      <vt:lpstr>卓华信息</vt:lpstr>
      <vt:lpstr>卓华信息</vt:lpstr>
      <vt:lpstr>卓华信息</vt:lpstr>
      <vt:lpstr>卓华信息</vt:lpstr>
      <vt:lpstr>卓华信息</vt:lpstr>
      <vt:lpstr>卓华信息</vt:lpstr>
      <vt:lpstr>卓华信息</vt:lpstr>
      <vt:lpstr>卓华信息</vt:lpstr>
      <vt:lpstr>卓华信息</vt:lpstr>
      <vt:lpstr>卓华信息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Aaron Lee</dc:creator>
  <cp:lastModifiedBy>hyn</cp:lastModifiedBy>
  <cp:revision>616</cp:revision>
  <dcterms:created xsi:type="dcterms:W3CDTF">2018-02-24T02:05:00Z</dcterms:created>
  <dcterms:modified xsi:type="dcterms:W3CDTF">2019-03-20T08:59:29Z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2052-11.1.0.8415</vt:lpwstr>
  </property>
</Properties>
</file>

<file path=docProps/thumbnail.jpeg>
</file>